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664296"/>
          </a:xfrm>
        </p:spPr>
        <p:txBody>
          <a:bodyPr/>
          <a:lstStyle/>
          <a:p>
            <a:r>
              <a:rPr lang="uk-UA" dirty="0" smtClean="0"/>
              <a:t>Економічна система суспільства.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2232248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i="1" dirty="0" smtClean="0"/>
              <a:t>Командо-адміністративна система </a:t>
            </a:r>
            <a:r>
              <a:rPr lang="uk-UA" sz="2400" dirty="0" smtClean="0"/>
              <a:t>– це неринкова економіка, яка базується на пануванні державної власності, одержавленні та монополізації народного господарства, жорсткому, централізованому директивному планування виробництва і розподілі ресурсів, відсутності реальних товарно-грошових відносин, конкуренції і вільного ціноутворення.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7488832" cy="3147227"/>
          </a:xfrm>
        </p:spPr>
      </p:pic>
    </p:spTree>
    <p:extLst>
      <p:ext uri="{BB962C8B-B14F-4D97-AF65-F5344CB8AC3E}">
        <p14:creationId xmlns:p14="http://schemas.microsoft.com/office/powerpoint/2010/main" val="34938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13576" cy="1282154"/>
          </a:xfrm>
        </p:spPr>
        <p:txBody>
          <a:bodyPr>
            <a:noAutofit/>
          </a:bodyPr>
          <a:lstStyle/>
          <a:p>
            <a:pPr algn="l"/>
            <a:r>
              <a:rPr lang="uk-UA" sz="2200" i="1" dirty="0" smtClean="0"/>
              <a:t>Змішана економічна система </a:t>
            </a:r>
            <a:r>
              <a:rPr lang="uk-UA" sz="2200" dirty="0" smtClean="0"/>
              <a:t>є адекватною формую функціонування сучасних розвинутих країн світу і характеризується такими рисами: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272808" cy="39604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 smtClean="0">
                <a:latin typeface="+mj-lt"/>
              </a:rPr>
              <a:t>різноманітністю форм власності й </a:t>
            </a:r>
            <a:r>
              <a:rPr lang="uk-UA" sz="2400" dirty="0" err="1" smtClean="0">
                <a:latin typeface="+mj-lt"/>
              </a:rPr>
              <a:t>рівноправим</a:t>
            </a:r>
            <a:r>
              <a:rPr lang="uk-UA" sz="2400" dirty="0" smtClean="0">
                <a:latin typeface="+mj-lt"/>
              </a:rPr>
              <a:t> функціонуванням різних господарюючих </a:t>
            </a:r>
            <a:r>
              <a:rPr lang="uk-UA" sz="2400" dirty="0" err="1" smtClean="0">
                <a:latin typeface="+mj-lt"/>
              </a:rPr>
              <a:t>суб</a:t>
            </a:r>
            <a:r>
              <a:rPr lang="en-US" sz="2400" dirty="0" smtClean="0">
                <a:latin typeface="+mj-lt"/>
              </a:rPr>
              <a:t>’</a:t>
            </a:r>
            <a:r>
              <a:rPr lang="uk-UA" sz="2400" dirty="0" err="1" smtClean="0">
                <a:latin typeface="+mj-lt"/>
              </a:rPr>
              <a:t>єктів</a:t>
            </a:r>
            <a:r>
              <a:rPr lang="uk-UA" sz="2400" dirty="0" smtClean="0">
                <a:latin typeface="+mj-lt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+mj-lt"/>
              </a:rPr>
              <a:t> високим рівнем розвитку продуктивних сил і наявністю розвинутої ринкової </a:t>
            </a:r>
            <a:r>
              <a:rPr lang="uk-UA" sz="2400" dirty="0" err="1" smtClean="0">
                <a:latin typeface="+mj-lt"/>
              </a:rPr>
              <a:t>інфаструктури</a:t>
            </a:r>
            <a:r>
              <a:rPr lang="uk-UA" sz="2400" dirty="0" smtClean="0">
                <a:latin typeface="+mj-lt"/>
              </a:rPr>
              <a:t> суспільства;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оптимальним поєднання ринкового механізму з державними методами регулювання економіки, яка органічно переплітаються і доповнюють один одного;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орієнтацією на посилення соціальної спрямованості розвитку економіки.</a:t>
            </a:r>
          </a:p>
        </p:txBody>
      </p:sp>
    </p:spTree>
    <p:extLst>
      <p:ext uri="{BB962C8B-B14F-4D97-AF65-F5344CB8AC3E}">
        <p14:creationId xmlns:p14="http://schemas.microsoft.com/office/powerpoint/2010/main" val="27311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88832" cy="1224136"/>
          </a:xfrm>
        </p:spPr>
        <p:txBody>
          <a:bodyPr>
            <a:noAutofit/>
          </a:bodyPr>
          <a:lstStyle/>
          <a:p>
            <a:pPr algn="l"/>
            <a:r>
              <a:rPr lang="uk-UA" sz="2600" dirty="0" smtClean="0"/>
              <a:t>Сутність </a:t>
            </a:r>
            <a:r>
              <a:rPr lang="uk-UA" sz="2600" dirty="0" smtClean="0"/>
              <a:t>змісту змішаної економічної системи - </a:t>
            </a:r>
            <a:r>
              <a:rPr lang="uk-UA" sz="2600" dirty="0" smtClean="0"/>
              <a:t>зробити ринкові відносини головним регулятором соціалістичного виробництва.</a:t>
            </a:r>
            <a:endParaRPr lang="ru-RU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7200800" cy="3960440"/>
          </a:xfrm>
        </p:spPr>
      </p:pic>
    </p:spTree>
    <p:extLst>
      <p:ext uri="{BB962C8B-B14F-4D97-AF65-F5344CB8AC3E}">
        <p14:creationId xmlns:p14="http://schemas.microsoft.com/office/powerpoint/2010/main" val="41875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80820" cy="1368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 цій програмі було виділено два етапи розвитку та удосконаленими народно господарства:</a:t>
            </a:r>
            <a:endParaRPr lang="ru-RU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200800" cy="3240360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І етап – 1900-1992рр. На цьому етапі передбачався комплекс надзвичайних заходів щодо подолання бюджетного дефіциту.</a:t>
            </a:r>
          </a:p>
          <a:p>
            <a:r>
              <a:rPr lang="uk-UA" dirty="0"/>
              <a:t> </a:t>
            </a:r>
            <a:r>
              <a:rPr lang="uk-UA" dirty="0" smtClean="0"/>
              <a:t>ІІ етап 1993-1995рр.- в дію повинні були вступити тільки економічні методи керівництва народним господарством.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6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16824" cy="1440160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/>
              <a:t>Отже, урядова програма була побудована на обережних засадах, вона була схильна до маркових догматичних положень і категорично відкидала можливість використання приватної власності.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19313"/>
            <a:ext cx="7488831" cy="3973983"/>
          </a:xfrm>
        </p:spPr>
      </p:pic>
    </p:spTree>
    <p:extLst>
      <p:ext uri="{BB962C8B-B14F-4D97-AF65-F5344CB8AC3E}">
        <p14:creationId xmlns:p14="http://schemas.microsoft.com/office/powerpoint/2010/main" val="6297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00800" cy="20070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2000" dirty="0" smtClean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Варто відзначити ще й таке – розбудова нової економічної системи має спиратися не на фінансову </a:t>
            </a:r>
            <a:r>
              <a:rPr lang="uk-UA" sz="2000" dirty="0" err="1" smtClean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алігархію</a:t>
            </a:r>
            <a:r>
              <a:rPr lang="uk-UA" sz="2000" dirty="0" smtClean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яка здійснює політичний і економічний диктат у країні, а не широке коло різних верств населення, на його творчий інтелектуальний потенціал, на винахідливість і підприємливість.</a:t>
            </a:r>
            <a:endParaRPr lang="ru-RU" sz="2000" dirty="0">
              <a:ln w="0">
                <a:solidFill>
                  <a:schemeClr val="tx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7200800" cy="3312368"/>
          </a:xfrm>
        </p:spPr>
      </p:pic>
    </p:spTree>
    <p:extLst>
      <p:ext uri="{BB962C8B-B14F-4D97-AF65-F5344CB8AC3E}">
        <p14:creationId xmlns:p14="http://schemas.microsoft.com/office/powerpoint/2010/main" val="23489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08" y="2119313"/>
            <a:ext cx="4513346" cy="3603625"/>
          </a:xfrm>
        </p:spPr>
      </p:pic>
    </p:spTree>
    <p:extLst>
      <p:ext uri="{BB962C8B-B14F-4D97-AF65-F5344CB8AC3E}">
        <p14:creationId xmlns:p14="http://schemas.microsoft.com/office/powerpoint/2010/main" val="10077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План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1 Економічна система її сутність, цілі й основні структурні елементи.</a:t>
            </a:r>
          </a:p>
          <a:p>
            <a:pPr marL="0" indent="0">
              <a:buNone/>
            </a:pPr>
            <a:r>
              <a:rPr lang="uk-UA" sz="2800" dirty="0" smtClean="0"/>
              <a:t>2 Типи економічних систем.</a:t>
            </a:r>
          </a:p>
          <a:p>
            <a:pPr marL="0" indent="0">
              <a:buNone/>
            </a:pPr>
            <a:r>
              <a:rPr lang="uk-UA" sz="2800" dirty="0" smtClean="0"/>
              <a:t>3 Історія та уроки формування економічної системи України.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85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295232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 smtClean="0"/>
              <a:t>Економічна система </a:t>
            </a:r>
            <a:r>
              <a:rPr lang="uk-UA" sz="3200" dirty="0" smtClean="0"/>
              <a:t>– це сукупність </a:t>
            </a:r>
            <a:r>
              <a:rPr lang="uk-UA" sz="3200" dirty="0" err="1" smtClean="0"/>
              <a:t>взаємопов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язаних</a:t>
            </a:r>
            <a:r>
              <a:rPr lang="uk-UA" sz="3200" dirty="0" smtClean="0"/>
              <a:t> і відповідним чином упорядкованих елементів економіки, що утворюють певну цілісність, економічну структуру суспільства, яка має загальну мету.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74168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825" y="764704"/>
            <a:ext cx="6965245" cy="120248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Економічна система складається з трьох основних ланок: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q"/>
            </a:pPr>
            <a:r>
              <a:rPr lang="uk-UA" dirty="0" smtClean="0"/>
              <a:t> продуктивних сил;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uk-UA" dirty="0" smtClean="0"/>
              <a:t> економічних відносин;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dirty="0" smtClean="0"/>
              <a:t>механізм господарювання;</a:t>
            </a:r>
          </a:p>
          <a:p>
            <a:pPr marL="914400" lvl="2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9" y="3356992"/>
            <a:ext cx="74594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Система економічних відносин складається: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 техніко-економічних відносин;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dirty="0" smtClean="0"/>
              <a:t>організаційно-економічних відносин;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uk-UA" dirty="0" smtClean="0"/>
              <a:t>соціально-економічних відносин;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7065260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економічних систем за двома ознаками: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 за формою власності на засобами виробництва;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 за способом управління господарською діяльністю.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698477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На основі цих ознак розрізняють такі типи економічних систем: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 традиційну;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/>
              <a:t> </a:t>
            </a:r>
            <a:r>
              <a:rPr lang="uk-UA" sz="2400" dirty="0" smtClean="0"/>
              <a:t>ринкову;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/>
              <a:t> </a:t>
            </a:r>
            <a:r>
              <a:rPr lang="uk-UA" sz="2400" dirty="0" smtClean="0"/>
              <a:t>командно-адміністративну;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/>
              <a:t> </a:t>
            </a:r>
            <a:r>
              <a:rPr lang="uk-UA" sz="2400" dirty="0" smtClean="0"/>
              <a:t>змішану.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73448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2033669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i="1" dirty="0" smtClean="0"/>
              <a:t>Традиційна економічна система </a:t>
            </a:r>
            <a:r>
              <a:rPr lang="uk-UA" sz="2400" dirty="0" smtClean="0"/>
              <a:t>характеризується багатоукладністю економіки, збереженням натурально-общинних форм господарювання, відсталою технікою,широким застосування ручної праці, нерозвиненою </a:t>
            </a:r>
            <a:r>
              <a:rPr lang="uk-UA" sz="2400" dirty="0" err="1" smtClean="0"/>
              <a:t>інфаструктурою</a:t>
            </a:r>
            <a:r>
              <a:rPr lang="uk-UA" sz="2400" dirty="0" smtClean="0"/>
              <a:t>, найпростішими формами організації праці і виробництва, бідністю населення.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uk-UA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82349"/>
            <a:ext cx="7488832" cy="36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err="1"/>
              <a:t>Ринкова</a:t>
            </a:r>
            <a:r>
              <a:rPr lang="ru-RU" sz="2400" i="1" dirty="0"/>
              <a:t> </a:t>
            </a:r>
            <a:r>
              <a:rPr lang="ru-RU" sz="2400" i="1" dirty="0" err="1"/>
              <a:t>економічна</a:t>
            </a:r>
            <a:r>
              <a:rPr lang="ru-RU" sz="2400" i="1" dirty="0"/>
              <a:t> система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пануванням</a:t>
            </a:r>
            <a:r>
              <a:rPr lang="ru-RU" sz="2400" dirty="0"/>
              <a:t> </a:t>
            </a:r>
            <a:r>
              <a:rPr lang="ru-RU" sz="2400" dirty="0" err="1"/>
              <a:t>приватної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 на </a:t>
            </a:r>
            <a:r>
              <a:rPr lang="ru-RU" sz="2400" dirty="0" err="1"/>
              <a:t>економічні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діючих</a:t>
            </a:r>
            <a:r>
              <a:rPr lang="ru-RU" sz="2400" dirty="0"/>
              <a:t> </a:t>
            </a:r>
            <a:r>
              <a:rPr lang="ru-RU" sz="2400" dirty="0" err="1"/>
              <a:t>виробників</a:t>
            </a:r>
            <a:r>
              <a:rPr lang="ru-RU" sz="2400" dirty="0"/>
              <a:t> і </a:t>
            </a:r>
            <a:r>
              <a:rPr lang="ru-RU" sz="2400" dirty="0" err="1"/>
              <a:t>покупців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, свободу </a:t>
            </a:r>
            <a:r>
              <a:rPr lang="ru-RU" sz="2400" dirty="0" err="1"/>
              <a:t>виробу</a:t>
            </a:r>
            <a:r>
              <a:rPr lang="ru-RU" sz="2400" dirty="0"/>
              <a:t> </a:t>
            </a:r>
            <a:r>
              <a:rPr lang="ru-RU" sz="2400" dirty="0" err="1"/>
              <a:t>підприємницької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особисту</a:t>
            </a:r>
            <a:r>
              <a:rPr lang="ru-RU" sz="2400" dirty="0"/>
              <a:t> свободу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економічних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, </a:t>
            </a:r>
            <a:r>
              <a:rPr lang="ru-RU" sz="2400" dirty="0" err="1"/>
              <a:t>однаковий</a:t>
            </a:r>
            <a:r>
              <a:rPr lang="ru-RU" sz="2400" dirty="0"/>
              <a:t> доступ </a:t>
            </a:r>
            <a:r>
              <a:rPr lang="ru-RU" sz="2400" dirty="0" err="1"/>
              <a:t>їх</a:t>
            </a:r>
            <a:r>
              <a:rPr lang="ru-RU" sz="2400" dirty="0"/>
              <a:t> до </a:t>
            </a:r>
            <a:r>
              <a:rPr lang="ru-RU" sz="2400" dirty="0" err="1"/>
              <a:t>ресурсів</a:t>
            </a:r>
            <a:r>
              <a:rPr lang="ru-RU" sz="2400" dirty="0"/>
              <a:t>, </a:t>
            </a:r>
            <a:r>
              <a:rPr lang="ru-RU" sz="2400" dirty="0" err="1"/>
              <a:t>науково-технічних</a:t>
            </a:r>
            <a:r>
              <a:rPr lang="ru-RU" sz="2400" dirty="0"/>
              <a:t> </a:t>
            </a:r>
            <a:r>
              <a:rPr lang="ru-RU" sz="2400" dirty="0" err="1"/>
              <a:t>досягнень</a:t>
            </a:r>
            <a:r>
              <a:rPr lang="ru-RU" sz="2400" dirty="0"/>
              <a:t>,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7128792" cy="2952328"/>
          </a:xfrm>
        </p:spPr>
      </p:pic>
    </p:spTree>
    <p:extLst>
      <p:ext uri="{BB962C8B-B14F-4D97-AF65-F5344CB8AC3E}">
        <p14:creationId xmlns:p14="http://schemas.microsoft.com/office/powerpoint/2010/main" val="37798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365</TotalTime>
  <Words>460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Constantia</vt:lpstr>
      <vt:lpstr>Franklin Gothic Book</vt:lpstr>
      <vt:lpstr>Rage Italic</vt:lpstr>
      <vt:lpstr>Wingdings</vt:lpstr>
      <vt:lpstr>Кнопка</vt:lpstr>
      <vt:lpstr>Економічна система суспільства.</vt:lpstr>
      <vt:lpstr>План </vt:lpstr>
      <vt:lpstr>Економічна система – це сукупність взаємопов’язаних і відповідним чином упорядкованих елементів економіки, що утворюють певну цілісність, економічну структуру суспільства, яка має загальну мету.</vt:lpstr>
      <vt:lpstr>Економічна система складається з трьох основних ланок:</vt:lpstr>
      <vt:lpstr>Система економічних відносин складається:</vt:lpstr>
      <vt:lpstr>Класифікація економічних систем за двома ознаками:</vt:lpstr>
      <vt:lpstr>На основі цих ознак розрізняють такі типи економічних систем:</vt:lpstr>
      <vt:lpstr>Традиційна економічна система характеризується багатоукладністю економіки, збереженням натурально-общинних форм господарювання, відсталою технікою,широким застосування ручної праці, нерозвиненою інфаструктурою, найпростішими формами організації праці і виробництва, бідністю населення.</vt:lpstr>
      <vt:lpstr>Ринкова економічна система характеризується пануванням приватної власності на економічні ресурси, передбачає функціонування великої діючих виробників і покупців товарів, свободу виробу підприємницької діяльності, особисту свободу всіх економічних суб’єктів, однаковий доступ їх до ресурсів, науково-технічних досягнень, інформації.</vt:lpstr>
      <vt:lpstr>Командо-адміністративна система – це неринкова економіка, яка базується на пануванні державної власності, одержавленні та монополізації народного господарства, жорсткому, централізованому директивному планування виробництва і розподілі ресурсів, відсутності реальних товарно-грошових відносин, конкуренції і вільного ціноутворення.</vt:lpstr>
      <vt:lpstr>Змішана економічна система є адекватною формую функціонування сучасних розвинутих країн світу і характеризується такими рисами:</vt:lpstr>
      <vt:lpstr>Сутність змісту змішаної економічної системи - зробити ринкові відносини головним регулятором соціалістичного виробництва.</vt:lpstr>
      <vt:lpstr>У цій програмі було виділено два етапи розвитку та удосконаленими народно господарства:</vt:lpstr>
      <vt:lpstr>Отже, урядова програма була побудована на обережних засадах, вона була схильна до маркових догматичних положень і категорично відкидала можливість використання приватної власності. </vt:lpstr>
      <vt:lpstr>Варто відзначити ще й таке – розбудова нової економічної системи має спиратися не на фінансову алігархію, яка здійснює політичний і економічний диктат у країні, а не широке коло різних верств населення, на його творчий інтелектуальний потенціал, на винахідливість і підприємливість.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система суспільства.</dc:title>
  <dc:creator>ASUS</dc:creator>
  <cp:lastModifiedBy>User</cp:lastModifiedBy>
  <cp:revision>18</cp:revision>
  <dcterms:created xsi:type="dcterms:W3CDTF">2015-03-16T13:35:23Z</dcterms:created>
  <dcterms:modified xsi:type="dcterms:W3CDTF">2018-01-18T10:58:03Z</dcterms:modified>
</cp:coreProperties>
</file>